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78" r:id="rId4"/>
    <p:sldId id="280" r:id="rId5"/>
    <p:sldId id="284" r:id="rId6"/>
    <p:sldId id="277" r:id="rId7"/>
    <p:sldId id="281" r:id="rId8"/>
    <p:sldId id="276" r:id="rId9"/>
    <p:sldId id="285" r:id="rId10"/>
    <p:sldId id="269" r:id="rId11"/>
    <p:sldId id="270" r:id="rId12"/>
    <p:sldId id="271" r:id="rId13"/>
    <p:sldId id="272" r:id="rId14"/>
    <p:sldId id="279" r:id="rId15"/>
    <p:sldId id="273" r:id="rId16"/>
    <p:sldId id="287" r:id="rId17"/>
    <p:sldId id="282" r:id="rId18"/>
    <p:sldId id="275" r:id="rId19"/>
    <p:sldId id="259" r:id="rId20"/>
    <p:sldId id="260" r:id="rId21"/>
    <p:sldId id="262" r:id="rId22"/>
    <p:sldId id="263" r:id="rId23"/>
    <p:sldId id="268" r:id="rId24"/>
    <p:sldId id="283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49E7F-4BBC-4B36-9AFE-F1BD222FE6AA}" type="doc">
      <dgm:prSet loTypeId="urn:microsoft.com/office/officeart/2005/8/layout/radial6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925D5104-8FEF-4198-A1FF-F8134CEF6E31}">
      <dgm:prSet phldrT="[Text]" custT="1"/>
      <dgm:spPr/>
      <dgm:t>
        <a:bodyPr/>
        <a:lstStyle/>
        <a:p>
          <a:r>
            <a:rPr lang="en-US" sz="2800" dirty="0"/>
            <a:t>A Good Project</a:t>
          </a:r>
        </a:p>
      </dgm:t>
    </dgm:pt>
    <dgm:pt modelId="{226C8D03-4B2D-4A79-8A6E-CFFBE6B6999B}" type="parTrans" cxnId="{255D7B8E-067D-44FB-B729-A74DE857C602}">
      <dgm:prSet/>
      <dgm:spPr/>
      <dgm:t>
        <a:bodyPr/>
        <a:lstStyle/>
        <a:p>
          <a:endParaRPr lang="en-US"/>
        </a:p>
      </dgm:t>
    </dgm:pt>
    <dgm:pt modelId="{6ED67B29-F6AA-4D1B-B2C3-C3556A40B617}" type="sibTrans" cxnId="{255D7B8E-067D-44FB-B729-A74DE857C602}">
      <dgm:prSet/>
      <dgm:spPr/>
      <dgm:t>
        <a:bodyPr/>
        <a:lstStyle/>
        <a:p>
          <a:endParaRPr lang="en-US"/>
        </a:p>
      </dgm:t>
    </dgm:pt>
    <dgm:pt modelId="{F561AA89-2D6F-40F2-BA0C-0060222E983A}">
      <dgm:prSet phldrT="[Text]" custT="1"/>
      <dgm:spPr/>
      <dgm:t>
        <a:bodyPr/>
        <a:lstStyle/>
        <a:p>
          <a:r>
            <a:rPr lang="en-US" sz="2400" dirty="0"/>
            <a:t>Arise from a genuine need</a:t>
          </a:r>
        </a:p>
      </dgm:t>
    </dgm:pt>
    <dgm:pt modelId="{BC9769BF-C10B-4815-955E-37144654AA78}" type="parTrans" cxnId="{7C84C0A0-F6A7-4DF0-84DA-5930AAFB38C6}">
      <dgm:prSet/>
      <dgm:spPr/>
      <dgm:t>
        <a:bodyPr/>
        <a:lstStyle/>
        <a:p>
          <a:endParaRPr lang="en-US"/>
        </a:p>
      </dgm:t>
    </dgm:pt>
    <dgm:pt modelId="{FDF4FBF1-A0AB-49BD-9C1A-F65D83566140}" type="sibTrans" cxnId="{7C84C0A0-F6A7-4DF0-84DA-5930AAFB38C6}">
      <dgm:prSet/>
      <dgm:spPr/>
      <dgm:t>
        <a:bodyPr/>
        <a:lstStyle/>
        <a:p>
          <a:endParaRPr lang="en-US"/>
        </a:p>
      </dgm:t>
    </dgm:pt>
    <dgm:pt modelId="{AA7F8FAE-5418-4F87-93BF-7F511E760AB6}">
      <dgm:prSet phldrT="[Text]" custT="1"/>
      <dgm:spPr/>
      <dgm:t>
        <a:bodyPr/>
        <a:lstStyle/>
        <a:p>
          <a:r>
            <a:rPr lang="en-US" sz="2400" dirty="0"/>
            <a:t>Innovative</a:t>
          </a:r>
        </a:p>
      </dgm:t>
    </dgm:pt>
    <dgm:pt modelId="{6E712DEA-A8C7-48D4-BB83-3EA548A1A609}" type="parTrans" cxnId="{98E9D68F-30F3-4319-A354-70E7D860B059}">
      <dgm:prSet/>
      <dgm:spPr/>
      <dgm:t>
        <a:bodyPr/>
        <a:lstStyle/>
        <a:p>
          <a:endParaRPr lang="en-US"/>
        </a:p>
      </dgm:t>
    </dgm:pt>
    <dgm:pt modelId="{FBFD6CA4-F70D-4809-B1C1-324E77931550}" type="sibTrans" cxnId="{98E9D68F-30F3-4319-A354-70E7D860B059}">
      <dgm:prSet/>
      <dgm:spPr/>
      <dgm:t>
        <a:bodyPr/>
        <a:lstStyle/>
        <a:p>
          <a:endParaRPr lang="en-US"/>
        </a:p>
      </dgm:t>
    </dgm:pt>
    <dgm:pt modelId="{DBFCF8C0-C134-42D0-BB06-1A7844185C08}">
      <dgm:prSet phldrT="[Text]" custT="1"/>
      <dgm:spPr/>
      <dgm:t>
        <a:bodyPr/>
        <a:lstStyle/>
        <a:p>
          <a:r>
            <a:rPr lang="en-US" sz="2400" dirty="0"/>
            <a:t>Does it improve the system?</a:t>
          </a:r>
        </a:p>
      </dgm:t>
    </dgm:pt>
    <dgm:pt modelId="{77A63449-DF3A-42AB-AB37-7832C7F46C44}" type="parTrans" cxnId="{55055430-6467-475B-8CA5-16E977D2B59E}">
      <dgm:prSet/>
      <dgm:spPr/>
      <dgm:t>
        <a:bodyPr/>
        <a:lstStyle/>
        <a:p>
          <a:endParaRPr lang="en-US"/>
        </a:p>
      </dgm:t>
    </dgm:pt>
    <dgm:pt modelId="{93B2EC9A-18EE-409D-A780-4F779B87A205}" type="sibTrans" cxnId="{55055430-6467-475B-8CA5-16E977D2B59E}">
      <dgm:prSet/>
      <dgm:spPr/>
      <dgm:t>
        <a:bodyPr/>
        <a:lstStyle/>
        <a:p>
          <a:endParaRPr lang="en-US"/>
        </a:p>
      </dgm:t>
    </dgm:pt>
    <dgm:pt modelId="{10AC305C-81F0-4683-B4DC-BA309493A979}">
      <dgm:prSet phldrT="[Text]" custT="1"/>
      <dgm:spPr/>
      <dgm:t>
        <a:bodyPr/>
        <a:lstStyle/>
        <a:p>
          <a:r>
            <a:rPr lang="en-US" sz="2400" dirty="0"/>
            <a:t>Managed by stakeholders</a:t>
          </a:r>
        </a:p>
      </dgm:t>
    </dgm:pt>
    <dgm:pt modelId="{B618824D-BFFE-444E-B28D-FC1A3C7D2F4F}" type="parTrans" cxnId="{51EE0921-0C01-439A-A585-313966B0A49C}">
      <dgm:prSet/>
      <dgm:spPr/>
      <dgm:t>
        <a:bodyPr/>
        <a:lstStyle/>
        <a:p>
          <a:endParaRPr lang="en-US"/>
        </a:p>
      </dgm:t>
    </dgm:pt>
    <dgm:pt modelId="{8E48826E-FF01-4075-8A67-DCEA58DD7D2E}" type="sibTrans" cxnId="{51EE0921-0C01-439A-A585-313966B0A49C}">
      <dgm:prSet/>
      <dgm:spPr/>
      <dgm:t>
        <a:bodyPr/>
        <a:lstStyle/>
        <a:p>
          <a:endParaRPr lang="en-US"/>
        </a:p>
      </dgm:t>
    </dgm:pt>
    <dgm:pt modelId="{694F7721-D776-4AE4-B339-50AA34BC490E}" type="pres">
      <dgm:prSet presAssocID="{64949E7F-4BBC-4B36-9AFE-F1BD222FE6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9E1089-6B6F-4840-BDB6-29F7FCDCE98B}" type="pres">
      <dgm:prSet presAssocID="{925D5104-8FEF-4198-A1FF-F8134CEF6E31}" presName="centerShape" presStyleLbl="node0" presStyleIdx="0" presStyleCnt="1" custScaleX="144924" custScaleY="121220"/>
      <dgm:spPr/>
    </dgm:pt>
    <dgm:pt modelId="{3C519727-6CC7-42AA-A2D1-248AA89C022F}" type="pres">
      <dgm:prSet presAssocID="{F561AA89-2D6F-40F2-BA0C-0060222E983A}" presName="node" presStyleLbl="node1" presStyleIdx="0" presStyleCnt="4" custScaleX="188270" custScaleY="147189" custRadScaleRad="89501" custRadScaleInc="1429">
        <dgm:presLayoutVars>
          <dgm:bulletEnabled val="1"/>
        </dgm:presLayoutVars>
      </dgm:prSet>
      <dgm:spPr/>
    </dgm:pt>
    <dgm:pt modelId="{BDD436F4-DA60-4312-A5E1-300ACD09748E}" type="pres">
      <dgm:prSet presAssocID="{F561AA89-2D6F-40F2-BA0C-0060222E983A}" presName="dummy" presStyleCnt="0"/>
      <dgm:spPr/>
    </dgm:pt>
    <dgm:pt modelId="{3A9BAF4B-C2D6-447E-BE53-A1BAAADC6DFE}" type="pres">
      <dgm:prSet presAssocID="{FDF4FBF1-A0AB-49BD-9C1A-F65D83566140}" presName="sibTrans" presStyleLbl="sibTrans2D1" presStyleIdx="0" presStyleCnt="4"/>
      <dgm:spPr/>
    </dgm:pt>
    <dgm:pt modelId="{88C75BE9-0BC1-4D10-9D36-58F71161F183}" type="pres">
      <dgm:prSet presAssocID="{AA7F8FAE-5418-4F87-93BF-7F511E760AB6}" presName="node" presStyleLbl="node1" presStyleIdx="1" presStyleCnt="4" custScaleX="160150" custScaleY="153918" custRadScaleRad="113751" custRadScaleInc="-3554">
        <dgm:presLayoutVars>
          <dgm:bulletEnabled val="1"/>
        </dgm:presLayoutVars>
      </dgm:prSet>
      <dgm:spPr/>
    </dgm:pt>
    <dgm:pt modelId="{8DF733CF-0E29-493F-91C6-C0B82AF011FB}" type="pres">
      <dgm:prSet presAssocID="{AA7F8FAE-5418-4F87-93BF-7F511E760AB6}" presName="dummy" presStyleCnt="0"/>
      <dgm:spPr/>
    </dgm:pt>
    <dgm:pt modelId="{BD2E19EE-0C6E-4C7F-9A79-CEA5C5BA9894}" type="pres">
      <dgm:prSet presAssocID="{FBFD6CA4-F70D-4809-B1C1-324E77931550}" presName="sibTrans" presStyleLbl="sibTrans2D1" presStyleIdx="1" presStyleCnt="4"/>
      <dgm:spPr/>
    </dgm:pt>
    <dgm:pt modelId="{A1950238-B2AE-4C8B-A535-912AF591F2F6}" type="pres">
      <dgm:prSet presAssocID="{DBFCF8C0-C134-42D0-BB06-1A7844185C08}" presName="node" presStyleLbl="node1" presStyleIdx="2" presStyleCnt="4" custScaleX="168783" custScaleY="160025">
        <dgm:presLayoutVars>
          <dgm:bulletEnabled val="1"/>
        </dgm:presLayoutVars>
      </dgm:prSet>
      <dgm:spPr/>
    </dgm:pt>
    <dgm:pt modelId="{F51064C6-03D7-4E9E-9733-8C8F229F65E2}" type="pres">
      <dgm:prSet presAssocID="{DBFCF8C0-C134-42D0-BB06-1A7844185C08}" presName="dummy" presStyleCnt="0"/>
      <dgm:spPr/>
    </dgm:pt>
    <dgm:pt modelId="{654684A9-FB9B-484B-9D35-05649F8CADE8}" type="pres">
      <dgm:prSet presAssocID="{93B2EC9A-18EE-409D-A780-4F779B87A205}" presName="sibTrans" presStyleLbl="sibTrans2D1" presStyleIdx="2" presStyleCnt="4"/>
      <dgm:spPr/>
    </dgm:pt>
    <dgm:pt modelId="{015C857E-AF2A-47FA-B83D-F723F7345D0C}" type="pres">
      <dgm:prSet presAssocID="{10AC305C-81F0-4683-B4DC-BA309493A979}" presName="node" presStyleLbl="node1" presStyleIdx="3" presStyleCnt="4" custScaleX="177607" custScaleY="153917" custRadScaleRad="118669" custRadScaleInc="3407">
        <dgm:presLayoutVars>
          <dgm:bulletEnabled val="1"/>
        </dgm:presLayoutVars>
      </dgm:prSet>
      <dgm:spPr/>
    </dgm:pt>
    <dgm:pt modelId="{56915B44-11B9-4B85-AE4A-57F4D4089894}" type="pres">
      <dgm:prSet presAssocID="{10AC305C-81F0-4683-B4DC-BA309493A979}" presName="dummy" presStyleCnt="0"/>
      <dgm:spPr/>
    </dgm:pt>
    <dgm:pt modelId="{4053EFF3-A4F2-426A-8E69-43AB6E2341BD}" type="pres">
      <dgm:prSet presAssocID="{8E48826E-FF01-4075-8A67-DCEA58DD7D2E}" presName="sibTrans" presStyleLbl="sibTrans2D1" presStyleIdx="3" presStyleCnt="4"/>
      <dgm:spPr/>
    </dgm:pt>
  </dgm:ptLst>
  <dgm:cxnLst>
    <dgm:cxn modelId="{CD6F540A-2C35-1244-9AD1-419FB4C24EE0}" type="presOf" srcId="{DBFCF8C0-C134-42D0-BB06-1A7844185C08}" destId="{A1950238-B2AE-4C8B-A535-912AF591F2F6}" srcOrd="0" destOrd="0" presId="urn:microsoft.com/office/officeart/2005/8/layout/radial6"/>
    <dgm:cxn modelId="{644D7410-D7AF-B943-A4B9-10A76CA1EDC8}" type="presOf" srcId="{FDF4FBF1-A0AB-49BD-9C1A-F65D83566140}" destId="{3A9BAF4B-C2D6-447E-BE53-A1BAAADC6DFE}" srcOrd="0" destOrd="0" presId="urn:microsoft.com/office/officeart/2005/8/layout/radial6"/>
    <dgm:cxn modelId="{B4DD771B-530E-164E-BBCD-764E3CD426EF}" type="presOf" srcId="{8E48826E-FF01-4075-8A67-DCEA58DD7D2E}" destId="{4053EFF3-A4F2-426A-8E69-43AB6E2341BD}" srcOrd="0" destOrd="0" presId="urn:microsoft.com/office/officeart/2005/8/layout/radial6"/>
    <dgm:cxn modelId="{57FB4220-4EEC-1246-B015-BB17BA89833A}" type="presOf" srcId="{10AC305C-81F0-4683-B4DC-BA309493A979}" destId="{015C857E-AF2A-47FA-B83D-F723F7345D0C}" srcOrd="0" destOrd="0" presId="urn:microsoft.com/office/officeart/2005/8/layout/radial6"/>
    <dgm:cxn modelId="{51EE0921-0C01-439A-A585-313966B0A49C}" srcId="{925D5104-8FEF-4198-A1FF-F8134CEF6E31}" destId="{10AC305C-81F0-4683-B4DC-BA309493A979}" srcOrd="3" destOrd="0" parTransId="{B618824D-BFFE-444E-B28D-FC1A3C7D2F4F}" sibTransId="{8E48826E-FF01-4075-8A67-DCEA58DD7D2E}"/>
    <dgm:cxn modelId="{1D53E526-19DA-E948-83D9-C836071E2DEA}" type="presOf" srcId="{FBFD6CA4-F70D-4809-B1C1-324E77931550}" destId="{BD2E19EE-0C6E-4C7F-9A79-CEA5C5BA9894}" srcOrd="0" destOrd="0" presId="urn:microsoft.com/office/officeart/2005/8/layout/radial6"/>
    <dgm:cxn modelId="{16A8A929-D2CD-4043-B73F-8284BC05B6EB}" type="presOf" srcId="{93B2EC9A-18EE-409D-A780-4F779B87A205}" destId="{654684A9-FB9B-484B-9D35-05649F8CADE8}" srcOrd="0" destOrd="0" presId="urn:microsoft.com/office/officeart/2005/8/layout/radial6"/>
    <dgm:cxn modelId="{55055430-6467-475B-8CA5-16E977D2B59E}" srcId="{925D5104-8FEF-4198-A1FF-F8134CEF6E31}" destId="{DBFCF8C0-C134-42D0-BB06-1A7844185C08}" srcOrd="2" destOrd="0" parTransId="{77A63449-DF3A-42AB-AB37-7832C7F46C44}" sibTransId="{93B2EC9A-18EE-409D-A780-4F779B87A205}"/>
    <dgm:cxn modelId="{0B48463F-7890-FD45-ABCF-AE4C816ED4F7}" type="presOf" srcId="{925D5104-8FEF-4198-A1FF-F8134CEF6E31}" destId="{F69E1089-6B6F-4840-BDB6-29F7FCDCE98B}" srcOrd="0" destOrd="0" presId="urn:microsoft.com/office/officeart/2005/8/layout/radial6"/>
    <dgm:cxn modelId="{255D7B8E-067D-44FB-B729-A74DE857C602}" srcId="{64949E7F-4BBC-4B36-9AFE-F1BD222FE6AA}" destId="{925D5104-8FEF-4198-A1FF-F8134CEF6E31}" srcOrd="0" destOrd="0" parTransId="{226C8D03-4B2D-4A79-8A6E-CFFBE6B6999B}" sibTransId="{6ED67B29-F6AA-4D1B-B2C3-C3556A40B617}"/>
    <dgm:cxn modelId="{98E9D68F-30F3-4319-A354-70E7D860B059}" srcId="{925D5104-8FEF-4198-A1FF-F8134CEF6E31}" destId="{AA7F8FAE-5418-4F87-93BF-7F511E760AB6}" srcOrd="1" destOrd="0" parTransId="{6E712DEA-A8C7-48D4-BB83-3EA548A1A609}" sibTransId="{FBFD6CA4-F70D-4809-B1C1-324E77931550}"/>
    <dgm:cxn modelId="{7C84C0A0-F6A7-4DF0-84DA-5930AAFB38C6}" srcId="{925D5104-8FEF-4198-A1FF-F8134CEF6E31}" destId="{F561AA89-2D6F-40F2-BA0C-0060222E983A}" srcOrd="0" destOrd="0" parTransId="{BC9769BF-C10B-4815-955E-37144654AA78}" sibTransId="{FDF4FBF1-A0AB-49BD-9C1A-F65D83566140}"/>
    <dgm:cxn modelId="{05D59DCB-35E5-A942-B551-F50D8C5D7C8C}" type="presOf" srcId="{F561AA89-2D6F-40F2-BA0C-0060222E983A}" destId="{3C519727-6CC7-42AA-A2D1-248AA89C022F}" srcOrd="0" destOrd="0" presId="urn:microsoft.com/office/officeart/2005/8/layout/radial6"/>
    <dgm:cxn modelId="{61D365CC-3F74-2246-B5C4-921F135FE5A8}" type="presOf" srcId="{AA7F8FAE-5418-4F87-93BF-7F511E760AB6}" destId="{88C75BE9-0BC1-4D10-9D36-58F71161F183}" srcOrd="0" destOrd="0" presId="urn:microsoft.com/office/officeart/2005/8/layout/radial6"/>
    <dgm:cxn modelId="{C9492BE3-BFC1-D64E-8D38-F9ED677AF56F}" type="presOf" srcId="{64949E7F-4BBC-4B36-9AFE-F1BD222FE6AA}" destId="{694F7721-D776-4AE4-B339-50AA34BC490E}" srcOrd="0" destOrd="0" presId="urn:microsoft.com/office/officeart/2005/8/layout/radial6"/>
    <dgm:cxn modelId="{4D441E78-158C-6543-9548-0A7A52A2439C}" type="presParOf" srcId="{694F7721-D776-4AE4-B339-50AA34BC490E}" destId="{F69E1089-6B6F-4840-BDB6-29F7FCDCE98B}" srcOrd="0" destOrd="0" presId="urn:microsoft.com/office/officeart/2005/8/layout/radial6"/>
    <dgm:cxn modelId="{431CBCAF-4BF1-4F4B-B1F8-4CBB8DEB2099}" type="presParOf" srcId="{694F7721-D776-4AE4-B339-50AA34BC490E}" destId="{3C519727-6CC7-42AA-A2D1-248AA89C022F}" srcOrd="1" destOrd="0" presId="urn:microsoft.com/office/officeart/2005/8/layout/radial6"/>
    <dgm:cxn modelId="{A6BF4E61-138F-D340-BD5B-8331CD98DB05}" type="presParOf" srcId="{694F7721-D776-4AE4-B339-50AA34BC490E}" destId="{BDD436F4-DA60-4312-A5E1-300ACD09748E}" srcOrd="2" destOrd="0" presId="urn:microsoft.com/office/officeart/2005/8/layout/radial6"/>
    <dgm:cxn modelId="{9067912F-4F85-BA4F-9B10-A68B0381A018}" type="presParOf" srcId="{694F7721-D776-4AE4-B339-50AA34BC490E}" destId="{3A9BAF4B-C2D6-447E-BE53-A1BAAADC6DFE}" srcOrd="3" destOrd="0" presId="urn:microsoft.com/office/officeart/2005/8/layout/radial6"/>
    <dgm:cxn modelId="{181275F9-FB87-BB4F-8610-CCF790EE074C}" type="presParOf" srcId="{694F7721-D776-4AE4-B339-50AA34BC490E}" destId="{88C75BE9-0BC1-4D10-9D36-58F71161F183}" srcOrd="4" destOrd="0" presId="urn:microsoft.com/office/officeart/2005/8/layout/radial6"/>
    <dgm:cxn modelId="{ECE5D164-5469-4D44-AE48-252B3FDF04CF}" type="presParOf" srcId="{694F7721-D776-4AE4-B339-50AA34BC490E}" destId="{8DF733CF-0E29-493F-91C6-C0B82AF011FB}" srcOrd="5" destOrd="0" presId="urn:microsoft.com/office/officeart/2005/8/layout/radial6"/>
    <dgm:cxn modelId="{F99AC069-CB9C-BC4C-BE84-905E4B3FE815}" type="presParOf" srcId="{694F7721-D776-4AE4-B339-50AA34BC490E}" destId="{BD2E19EE-0C6E-4C7F-9A79-CEA5C5BA9894}" srcOrd="6" destOrd="0" presId="urn:microsoft.com/office/officeart/2005/8/layout/radial6"/>
    <dgm:cxn modelId="{529D272B-250D-D54F-BACF-F82D6F4EA3E9}" type="presParOf" srcId="{694F7721-D776-4AE4-B339-50AA34BC490E}" destId="{A1950238-B2AE-4C8B-A535-912AF591F2F6}" srcOrd="7" destOrd="0" presId="urn:microsoft.com/office/officeart/2005/8/layout/radial6"/>
    <dgm:cxn modelId="{6613863C-ACA5-5241-9D95-022B59B400C9}" type="presParOf" srcId="{694F7721-D776-4AE4-B339-50AA34BC490E}" destId="{F51064C6-03D7-4E9E-9733-8C8F229F65E2}" srcOrd="8" destOrd="0" presId="urn:microsoft.com/office/officeart/2005/8/layout/radial6"/>
    <dgm:cxn modelId="{560B723B-0366-6A4A-93BA-F90F4E8266F6}" type="presParOf" srcId="{694F7721-D776-4AE4-B339-50AA34BC490E}" destId="{654684A9-FB9B-484B-9D35-05649F8CADE8}" srcOrd="9" destOrd="0" presId="urn:microsoft.com/office/officeart/2005/8/layout/radial6"/>
    <dgm:cxn modelId="{C282F2A1-1588-034F-B7CA-76B446780874}" type="presParOf" srcId="{694F7721-D776-4AE4-B339-50AA34BC490E}" destId="{015C857E-AF2A-47FA-B83D-F723F7345D0C}" srcOrd="10" destOrd="0" presId="urn:microsoft.com/office/officeart/2005/8/layout/radial6"/>
    <dgm:cxn modelId="{436F0F15-6F44-AC46-8AC6-B28E56656403}" type="presParOf" srcId="{694F7721-D776-4AE4-B339-50AA34BC490E}" destId="{56915B44-11B9-4B85-AE4A-57F4D4089894}" srcOrd="11" destOrd="0" presId="urn:microsoft.com/office/officeart/2005/8/layout/radial6"/>
    <dgm:cxn modelId="{E50D9B9B-4798-5640-B718-C4D61C39239D}" type="presParOf" srcId="{694F7721-D776-4AE4-B339-50AA34BC490E}" destId="{4053EFF3-A4F2-426A-8E69-43AB6E2341B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EFF3-A4F2-426A-8E69-43AB6E2341BD}">
      <dsp:nvSpPr>
        <dsp:cNvPr id="0" name=""/>
        <dsp:cNvSpPr/>
      </dsp:nvSpPr>
      <dsp:spPr>
        <a:xfrm>
          <a:off x="1679851" y="796241"/>
          <a:ext cx="4396852" cy="4396852"/>
        </a:xfrm>
        <a:prstGeom prst="blockArc">
          <a:avLst>
            <a:gd name="adj1" fmla="val 11165821"/>
            <a:gd name="adj2" fmla="val 1688819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684A9-FB9B-484B-9D35-05649F8CADE8}">
      <dsp:nvSpPr>
        <dsp:cNvPr id="0" name=""/>
        <dsp:cNvSpPr/>
      </dsp:nvSpPr>
      <dsp:spPr>
        <a:xfrm>
          <a:off x="1690377" y="651601"/>
          <a:ext cx="4396852" cy="4396852"/>
        </a:xfrm>
        <a:prstGeom prst="blockArc">
          <a:avLst>
            <a:gd name="adj1" fmla="val 4752437"/>
            <a:gd name="adj2" fmla="val 1093361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E19EE-0C6E-4C7F-9A79-CEA5C5BA9894}">
      <dsp:nvSpPr>
        <dsp:cNvPr id="0" name=""/>
        <dsp:cNvSpPr/>
      </dsp:nvSpPr>
      <dsp:spPr>
        <a:xfrm>
          <a:off x="2388379" y="634097"/>
          <a:ext cx="4396852" cy="4396852"/>
        </a:xfrm>
        <a:prstGeom prst="blockArc">
          <a:avLst>
            <a:gd name="adj1" fmla="val 21494430"/>
            <a:gd name="adj2" fmla="val 587518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BAF4B-C2D6-447E-BE53-A1BAAADC6DFE}">
      <dsp:nvSpPr>
        <dsp:cNvPr id="0" name=""/>
        <dsp:cNvSpPr/>
      </dsp:nvSpPr>
      <dsp:spPr>
        <a:xfrm>
          <a:off x="2402037" y="818746"/>
          <a:ext cx="4396852" cy="4396852"/>
        </a:xfrm>
        <a:prstGeom prst="blockArc">
          <a:avLst>
            <a:gd name="adj1" fmla="val 15725988"/>
            <a:gd name="adj2" fmla="val 2119793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E1089-6B6F-4840-BDB6-29F7FCDCE98B}">
      <dsp:nvSpPr>
        <dsp:cNvPr id="0" name=""/>
        <dsp:cNvSpPr/>
      </dsp:nvSpPr>
      <dsp:spPr>
        <a:xfrm>
          <a:off x="2824516" y="1585483"/>
          <a:ext cx="2932813" cy="2453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Good Project</a:t>
          </a:r>
        </a:p>
      </dsp:txBody>
      <dsp:txXfrm>
        <a:off x="3254017" y="1944734"/>
        <a:ext cx="2073811" cy="1734615"/>
      </dsp:txXfrm>
    </dsp:sp>
    <dsp:sp modelId="{3C519727-6CC7-42AA-A2D1-248AA89C022F}">
      <dsp:nvSpPr>
        <dsp:cNvPr id="0" name=""/>
        <dsp:cNvSpPr/>
      </dsp:nvSpPr>
      <dsp:spPr>
        <a:xfrm>
          <a:off x="2971803" y="-152402"/>
          <a:ext cx="2667001" cy="2085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Arise from a genuine need</a:t>
          </a:r>
        </a:p>
      </dsp:txBody>
      <dsp:txXfrm>
        <a:off x="3362376" y="152947"/>
        <a:ext cx="1885855" cy="1474356"/>
      </dsp:txXfrm>
    </dsp:sp>
    <dsp:sp modelId="{88C75BE9-0BC1-4D10-9D36-58F71161F183}">
      <dsp:nvSpPr>
        <dsp:cNvPr id="0" name=""/>
        <dsp:cNvSpPr/>
      </dsp:nvSpPr>
      <dsp:spPr>
        <a:xfrm>
          <a:off x="5598893" y="1676400"/>
          <a:ext cx="2268658" cy="2180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Innovative</a:t>
          </a:r>
        </a:p>
      </dsp:txBody>
      <dsp:txXfrm>
        <a:off x="5931130" y="1995709"/>
        <a:ext cx="1604184" cy="1541758"/>
      </dsp:txXfrm>
    </dsp:sp>
    <dsp:sp modelId="{A1950238-B2AE-4C8B-A535-912AF591F2F6}">
      <dsp:nvSpPr>
        <dsp:cNvPr id="0" name=""/>
        <dsp:cNvSpPr/>
      </dsp:nvSpPr>
      <dsp:spPr>
        <a:xfrm>
          <a:off x="3095447" y="3826027"/>
          <a:ext cx="2390951" cy="2266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Does it improve the system?</a:t>
          </a:r>
        </a:p>
      </dsp:txBody>
      <dsp:txXfrm>
        <a:off x="3445594" y="4158005"/>
        <a:ext cx="1690657" cy="1602931"/>
      </dsp:txXfrm>
    </dsp:sp>
    <dsp:sp modelId="{015C857E-AF2A-47FA-B83D-F723F7345D0C}">
      <dsp:nvSpPr>
        <dsp:cNvPr id="0" name=""/>
        <dsp:cNvSpPr/>
      </dsp:nvSpPr>
      <dsp:spPr>
        <a:xfrm>
          <a:off x="485020" y="1676403"/>
          <a:ext cx="2515951" cy="2180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Managed by stakeholders</a:t>
          </a:r>
        </a:p>
      </dsp:txBody>
      <dsp:txXfrm>
        <a:off x="853472" y="1995710"/>
        <a:ext cx="1779047" cy="154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4DE41E3-11CA-24B8-0AE6-12DEA043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D9CD4-E736-B741-96E9-0AFF3820D6C9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086D4E3-9312-6C78-9092-52CE7435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26C0FE47-C5AF-DDD4-EF1D-AE9AC1D1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1C92-FF8D-3B43-880B-2EE8184C8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5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47004F1-69D7-5212-776C-EA5F1D3A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700ED-55B8-EF4E-AB46-8CA728787A75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93C28FC-0789-2B6E-B07B-571CACC6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2218067-D0A6-76CC-3F6C-E991960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E8C30-15E9-E847-9167-4E5E46C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5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E697D19-F73B-0CD6-D603-FAD9F2AF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51049-34EC-9245-844C-244A50489F8A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28806C0-43EB-48FA-5778-51B9FA63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3E387D9-BA8F-1A26-7D97-7C414583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B711-B20C-8645-898D-D67F5F594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0710C4D-52D6-6C21-F59B-43B310AA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E794A-5FAD-434F-A7C2-C0F01CABC4C2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84D14A2-83D6-ADF5-F3B2-FF8DD217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4B2C09B-E1E8-22D7-33E4-C0EFD228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03798-00D8-7649-BFB6-51FC85D84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06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159769E-8C55-55E6-6315-A18AB1B6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EC35D-EE25-E641-A912-ABB2BE3D9728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EE39F7E-4389-72DA-0316-B48C804B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7199356-9E8D-367F-68AA-5614AB72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E51-9754-6542-A9BE-AB58CD23E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0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9CD4E4B-4782-D018-6306-23919234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116E4-FCA1-FB4E-AB68-1334460E4B82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E45020F-5F78-CB86-4D05-E5A9AA73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2508AA5-FC52-22DA-DE9D-68677DE1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3B1DE-0503-D048-B1C4-19DB0941A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3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0462C50-E33B-B90C-E048-5FD540D1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23B7C-5D7C-A043-BD65-7EB88A0FB6F1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9FBC633-1352-1CBC-4831-5A9C266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7782E6F-A301-46A2-D8DD-34F5182A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2D60-80D3-0B43-8E58-F8A3B10D4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55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F0C822B-C1D0-5BAA-D36C-4AF50798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DD765-BF14-E342-8C6D-D377F083D98C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9971DCF-9D6B-1F35-E5CC-C6D1AB1B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72405F4-5A6A-62A9-49B1-ED9B0670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8A189-A159-7840-BFD0-62A36160B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79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E40AA3B-1726-7577-67C0-A3487D4F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504F-A237-9F4E-8D35-33CCECF690F3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2A153AC-D689-F2C9-2AEB-13467000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46864F4-D4B5-DF3F-A05A-031EFEA0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B8445-BC61-4445-9162-7EDE75BAC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60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A41528A-633D-5067-E238-E9AE60F7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51303-D4DE-5C43-8B47-B0480A5CD106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B05D205-7BAB-70C8-ED53-F30AD189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EF01171-5C46-37D0-5CBB-2F6F9227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1DBCA-847C-9B4F-AC4F-B04113E75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6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5471F6D6-B93C-9E37-CEF9-CD8A19227C0D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D5AA2F74-4763-189E-9989-270C1A71F2C3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nstantia" pitchFamily="18" charset="0"/>
              <a:ea typeface="+mn-ea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55C5CA1-00C6-B75E-C90E-D4BA1A59630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68837E78-EC94-E0D3-2888-1FB6EE92141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FE324B4-2EFD-13D8-D134-D4ED26E4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1CBFD-4BB5-534E-B545-1A4436EB91A8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5B22AF-A8E5-776D-48B0-9F1663EC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C54F2A0-4885-EFB5-C706-38EE266A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CC3A8F7-0EB2-F541-BBB7-F8A9D15E1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D5E3D6A-4B7F-3506-AEE5-E8B122D5310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5998F00-9ED7-B8FE-341C-759EB1C914C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C4FFFA53-3387-FF72-E78B-4FB0E45CE7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235CDD4-D2AF-D8E8-EE62-EF1748C9F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2B5CEC3-128A-C69A-B136-C23EC04CB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1EAEE"/>
                </a:solidFill>
              </a:defRPr>
            </a:lvl1pPr>
          </a:lstStyle>
          <a:p>
            <a:fld id="{F49D27FC-AFFA-9448-836F-224B7EE7D171}" type="datetimeFigureOut">
              <a:rPr lang="en-US" altLang="en-US"/>
              <a:pPr/>
              <a:t>8/30/22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45503B9-BF10-7DB2-192D-F02560A72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1EAEE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870841A-3E42-D358-352A-50D435C82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1EAEE"/>
                </a:solidFill>
              </a:defRPr>
            </a:lvl1pPr>
          </a:lstStyle>
          <a:p>
            <a:fld id="{6EB78BA3-C9A1-204E-B8F0-B63D6D46F14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203792ED-EAA3-85A9-BE0C-82561F7D81F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10526D9-C554-5E2D-B84C-C49D7CBD0E9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9248E6-E904-2B11-E0C5-B5588100194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8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.socsd.org/owa/redir.aspx?C=lXzx_KjR9UCnoEW3YFo-CBkwK3LJFtII5aoN0eURzE6GMswPi_MqzGPxfiDdtdhn1TQm5-8Qwn0.&amp;URL=mailto:nelmsv@nclack.k12.or.us" TargetMode="External"/><Relationship Id="rId3" Type="http://schemas.openxmlformats.org/officeDocument/2006/relationships/hyperlink" Target="https://mail.socsd.org/owa/redir.aspx?C=lXzx_KjR9UCnoEW3YFo-CBkwK3LJFtII5aoN0eURzE6GMswPi_MqzGPxfiDdtdhn1TQm5-8Qwn0.&amp;URL=mailto:bsstice@sbcglobal.net" TargetMode="External"/><Relationship Id="rId7" Type="http://schemas.openxmlformats.org/officeDocument/2006/relationships/hyperlink" Target="https://mail.socsd.org/owa/redir.aspx?C=lXzx_KjR9UCnoEW3YFo-CBkwK3LJFtII5aoN0eURzE6GMswPi_MqzGPxfiDdtdhn1TQm5-8Qwn0.&amp;URL=mailto:gsmith.wada@gmail.com" TargetMode="External"/><Relationship Id="rId2" Type="http://schemas.openxmlformats.org/officeDocument/2006/relationships/hyperlink" Target="mailto:pshambo@penfield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lsont1@fargo.k12.nd.us" TargetMode="External"/><Relationship Id="rId5" Type="http://schemas.openxmlformats.org/officeDocument/2006/relationships/hyperlink" Target="https://mail.socsd.org/owa/redir.aspx?C=lXzx_KjR9UCnoEW3YFo-CBkwK3LJFtII5aoN0eURzE6GMswPi_MqzGPxfiDdtdhn1TQm5-8Qwn0.&amp;URL=mailto:brownbruce@lakelocal.org" TargetMode="External"/><Relationship Id="rId10" Type="http://schemas.openxmlformats.org/officeDocument/2006/relationships/hyperlink" Target="https://mail.socsd.org/owa/redir.aspx?C=lXzx_KjR9UCnoEW3YFo-CBkwK3LJFtII5aoN0eURzE6GMswPi_MqzGPxfiDdtdhn1TQm5-8Qwn0.&amp;URL=mailto:jakestouchdown@gmail.com" TargetMode="External"/><Relationship Id="rId4" Type="http://schemas.openxmlformats.org/officeDocument/2006/relationships/hyperlink" Target="https://mail.socsd.org/owa/redir.aspx?C=lXzx_KjR9UCnoEW3YFo-CBkwK3LJFtII5aoN0eURzE6GMswPi_MqzGPxfiDdtdhn1TQm5-8Qwn0.&amp;URL=mailto:elockwood.el@gmail.com" TargetMode="External"/><Relationship Id="rId9" Type="http://schemas.openxmlformats.org/officeDocument/2006/relationships/hyperlink" Target="https://mail.socsd.org/owa/redir.aspx?C=lXzx_KjR9UCnoEW3YFo-CBkwK3LJFtII5aoN0eURzE6GMswPi_MqzGPxfiDdtdhn1TQm5-8Qwn0.&amp;URL=mailto:ccarter@tooeleschool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39BE20B-B7EE-8A3F-A5DB-B03CBEA4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487827"/>
            <a:ext cx="8361235" cy="1676400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i="1" dirty="0"/>
              <a:t>NIAAA Certification 101:</a:t>
            </a:r>
            <a:br>
              <a:rPr lang="en-US" i="1" dirty="0"/>
            </a:br>
            <a:r>
              <a:rPr lang="en-US" sz="4000" i="1" dirty="0"/>
              <a:t>From RAA to CMAA Project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1ABB29EB-6973-E7D9-FA27-8C7493ABC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Dr. Liam Frawley, CMAA</a:t>
            </a:r>
          </a:p>
          <a:p>
            <a:pPr marR="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Tappan Zee High School, Retired</a:t>
            </a:r>
          </a:p>
          <a:p>
            <a:pPr marR="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2017 Saratoga Conference</a:t>
            </a:r>
          </a:p>
          <a:p>
            <a:pPr marR="0" eaLnBrk="1" hangingPunct="1"/>
            <a:r>
              <a:rPr lang="en-US" altLang="en-US" sz="1800" b="1" dirty="0">
                <a:ea typeface="ＭＳ Ｐゴシック" panose="020B0600070205080204" pitchFamily="34" charset="-128"/>
              </a:rPr>
              <a:t>Edited &amp; Updated in 2022 by Alan Mallanda, CMAA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F96BA5B8-D1B1-412B-25E7-D01BEE98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762000"/>
            <a:ext cx="6362181" cy="145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78FC1FC-3378-613E-B6BA-EDE98D5D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1619250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Registered Athletic Administrator </a:t>
            </a:r>
            <a:br>
              <a:rPr lang="en-US" altLang="en-US" sz="4400" dirty="0">
                <a:latin typeface="+mn-lt"/>
                <a:ea typeface="+mj-ea"/>
              </a:rPr>
            </a:br>
            <a:r>
              <a:rPr lang="en-US" altLang="en-US" sz="4400" dirty="0">
                <a:latin typeface="+mn-lt"/>
                <a:ea typeface="+mj-ea"/>
              </a:rPr>
              <a:t>(RAA)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91D84EF-7F95-3784-44A5-4933A72F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Bachelor’s Degree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Approval of Personal Data Form (PDF)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Completion of LTC 501, 502, 503.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Obtain the verifying signature of a sponsor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Read and abide by the NIAAA Code of Ethical and Professional Standards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Candidate must provide copy of course completion certificates with PDF     (KEEP COPIES!!)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Fee: $75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64741E4-F71E-3DC8-8B80-F79BC98F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Registered Middle School </a:t>
            </a:r>
            <a:br>
              <a:rPr lang="en-US" altLang="en-US" sz="4400" dirty="0">
                <a:latin typeface="+mn-lt"/>
                <a:ea typeface="+mj-ea"/>
              </a:rPr>
            </a:br>
            <a:r>
              <a:rPr lang="en-US" altLang="en-US" sz="4400" dirty="0">
                <a:latin typeface="+mn-lt"/>
                <a:ea typeface="+mj-ea"/>
              </a:rPr>
              <a:t>Athletic Administrator (RMSAA)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8A29088-5977-1ACB-79B3-82558C9A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Bachelor’s Degree 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Approval of Personal Data Form (PDF)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Completion of LTC 501, 502, 503, 504, 700, &amp; 701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Candidate must provide a copy of all course completion certificates with PDF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Obtain the verifying signature of a sponsor 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Read and abide by the NIAAA Code of Ethical and Professional Standards 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Fee: $100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0012032-FCFE-8BCD-B6F5-52C23E28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dirty="0">
                <a:latin typeface="+mn-lt"/>
                <a:ea typeface="+mj-ea"/>
              </a:rPr>
              <a:t>Certified Athletic Administrator</a:t>
            </a:r>
            <a:br>
              <a:rPr lang="en-US" altLang="en-US" sz="4400" dirty="0">
                <a:latin typeface="+mn-lt"/>
                <a:ea typeface="+mj-ea"/>
              </a:rPr>
            </a:br>
            <a:r>
              <a:rPr lang="en-US" altLang="en-US" sz="4400" dirty="0">
                <a:latin typeface="+mn-lt"/>
                <a:ea typeface="+mj-ea"/>
              </a:rPr>
              <a:t>                        (CAA)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67F265C-C27E-B01F-4B29-62AA8C62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962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Bachelor’s Degree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Approval of Personal Data Form (PDF): Education, Experience, Leadership (need 65 out of possible 130 pts)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Two (2) or more years of experience as an athletic administrator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Employed by (or retired from) a school, school district or state athletic administration association, or state athletic/activities association in such capacity that the administration of interscholastic athletics is (was) among one’s job responsibilities</a:t>
            </a:r>
          </a:p>
          <a:p>
            <a:pPr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C55C6EC-D5F4-B70F-AB97-E92E15EE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838200"/>
            <a:ext cx="8229600" cy="1143000"/>
          </a:xfrm>
        </p:spPr>
        <p:txBody>
          <a:bodyPr/>
          <a:lstStyle/>
          <a:p>
            <a:r>
              <a:rPr lang="en-US" altLang="en-US" sz="4400">
                <a:solidFill>
                  <a:srgbClr val="DBF5F9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Certified Athletic Administrator</a:t>
            </a:r>
            <a:br>
              <a:rPr lang="en-US" altLang="en-US" sz="4400">
                <a:solidFill>
                  <a:srgbClr val="DBF5F9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</a:br>
            <a:r>
              <a:rPr lang="en-US" altLang="en-US" sz="4400">
                <a:solidFill>
                  <a:srgbClr val="DBF5F9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                        (CAA)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175418C-A0E7-26DF-E130-7A5DF641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457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Completion of LTC 501, 502, 503, 504 and 506.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Obtain the verifying signature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Successfully complete CAA examination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Read and abide by the NIAAA Code of Ethical and Professional Standards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Candidate must provide copy of course completion certificates before taking the CAA exam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Fee: $150     </a:t>
            </a:r>
          </a:p>
          <a:p>
            <a:r>
              <a:rPr lang="en-US" altLang="en-US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Required to hold NYSAAA leadership  positions, 2016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0E0E228-4DEA-6D8B-9B28-1314AC23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10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Provisional CAA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559C254-84EE-C3CB-3FAF-9C5B54ED9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All CAA requirements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Less than two (2) years of experience as an athletic administrator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No Exam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Cost $50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C68C788-7077-EA39-DDF7-49F827E1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Certified Master Athletic Administrator (CMAA)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3A2B4169-9205-FE1B-0500-E61B70A9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Have attained CAA designation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Approval of Personal Data Form (PDF): Education, Experience, Leadership (need 65 of 160 possible pts)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All requirements and PDF points earned since CAA designation, except for leadership training courses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Submission of supporting documentation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Completion of LTC 501, 502, 503, 504, 506 and 508, 510.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1 Operations and Management Courses selected from LTC 600 series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1 Leadership Courses selected from LTC 700 Series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3 Additional Electives from any level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Completion of a graduate level written project, oral presentation, or successful submission of a Quality Program Award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Fee $175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73BE9D1-77BD-318C-4E63-49C70509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Would You Like to Teach?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EC53925-D747-752B-C23C-E88AC2BA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LTC 790 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Athletic Administration: Leadership Training Instructional Methods and Techniques 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b="1">
                <a:solidFill>
                  <a:srgbClr val="FFFF00"/>
                </a:solidFill>
                <a:ea typeface="ＭＳ Ｐゴシック" panose="020B0600070205080204" pitchFamily="34" charset="-128"/>
              </a:rPr>
              <a:t>(You can teach any course you have taken)</a:t>
            </a:r>
          </a:p>
          <a:p>
            <a:pPr marL="0" indent="0">
              <a:buFont typeface="Wingdings 2" pitchFamily="2" charset="2"/>
              <a:buNone/>
            </a:pPr>
            <a:endParaRPr lang="en-US" altLang="en-US" b="1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Font typeface="Wingdings 2" pitchFamily="2" charset="2"/>
              <a:buNone/>
            </a:pPr>
            <a:r>
              <a:rPr lang="en-US" altLang="en-US" b="1" u="sng">
                <a:ea typeface="ＭＳ Ｐゴシック" panose="020B0600070205080204" pitchFamily="34" charset="-128"/>
              </a:rPr>
              <a:t>Do You Have an Exemplary Program?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LTC 799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 Athletic Administration: Standards of Excellence in Interscholastic Athletic Programs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b="1">
                <a:solidFill>
                  <a:srgbClr val="FFFF00"/>
                </a:solidFill>
                <a:ea typeface="ＭＳ Ｐゴシック" panose="020B0600070205080204" pitchFamily="34" charset="-128"/>
              </a:rPr>
              <a:t>(Required for NIAAA Program of Excellence)</a:t>
            </a:r>
            <a:endParaRPr lang="en-U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>
            <a:extLst>
              <a:ext uri="{FF2B5EF4-FFF2-40B4-BE49-F238E27FC236}">
                <a16:creationId xmlns:a16="http://schemas.microsoft.com/office/drawing/2014/main" id="{FDE88550-F448-8DDD-D8DA-00DD2F10BB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288" y="600585"/>
            <a:ext cx="5026025" cy="1148330"/>
          </a:xfrm>
        </p:spPr>
      </p:pic>
      <p:sp>
        <p:nvSpPr>
          <p:cNvPr id="30722" name="TextBox 4">
            <a:extLst>
              <a:ext uri="{FF2B5EF4-FFF2-40B4-BE49-F238E27FC236}">
                <a16:creationId xmlns:a16="http://schemas.microsoft.com/office/drawing/2014/main" id="{A59CB89B-E32B-68DA-246D-0C696A1F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7391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onstantia" panose="02030602050306030303" pitchFamily="18" charset="0"/>
              </a:rPr>
              <a:t>RAA’s - </a:t>
            </a:r>
          </a:p>
          <a:p>
            <a:pPr algn="ctr"/>
            <a:r>
              <a:rPr lang="en-US" altLang="en-US" sz="4400" dirty="0">
                <a:latin typeface="Constantia" panose="02030602050306030303" pitchFamily="18" charset="0"/>
              </a:rPr>
              <a:t>RMSAA’s - </a:t>
            </a:r>
          </a:p>
          <a:p>
            <a:pPr algn="ctr"/>
            <a:r>
              <a:rPr lang="en-US" altLang="en-US" sz="4400" dirty="0">
                <a:latin typeface="Constantia" panose="02030602050306030303" pitchFamily="18" charset="0"/>
              </a:rPr>
              <a:t>CAA’s - </a:t>
            </a:r>
          </a:p>
          <a:p>
            <a:pPr algn="ctr"/>
            <a:r>
              <a:rPr lang="en-US" altLang="en-US" sz="4400" dirty="0">
                <a:latin typeface="Constantia" panose="02030602050306030303" pitchFamily="18" charset="0"/>
              </a:rPr>
              <a:t>CMAA’s  - </a:t>
            </a:r>
          </a:p>
          <a:p>
            <a:pPr algn="ctr"/>
            <a:endParaRPr lang="en-US" altLang="en-US" sz="44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altLang="en-US" sz="2800" dirty="0">
                <a:solidFill>
                  <a:schemeClr val="bg1"/>
                </a:solidFill>
                <a:latin typeface="Constantia" panose="02030602050306030303" pitchFamily="18" charset="0"/>
              </a:rPr>
              <a:t>As of Feb. 13, 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80747B0-16C1-18AC-C18D-4985EA93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Where to take LTI Courses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35C37A64-6E61-D189-8175-57706F97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05000"/>
            <a:ext cx="7543800" cy="4389438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NIAAA Conference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State Conference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Summer Institute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Chapter offerings &amp; Zoom Classes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On-Line (NIAAA, U of Maine, Ohio U)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* Masters Degree program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NIAAA Webinars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8694CBC-9389-4CC8-A02C-EDFE8F55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/>
          <a:lstStyle/>
          <a:p>
            <a:pPr algn="ctr" eaLnBrk="1" hangingPunct="1"/>
            <a:r>
              <a:rPr lang="en-US" altLang="en-US" sz="5400" b="1">
                <a:solidFill>
                  <a:srgbClr val="072428"/>
                </a:solidFill>
                <a:ea typeface="ＭＳ Ｐゴシック" panose="020B0600070205080204" pitchFamily="34" charset="-128"/>
              </a:rPr>
              <a:t>“THE PROJECT!”</a:t>
            </a:r>
            <a:br>
              <a:rPr lang="en-US" altLang="en-US" sz="5400" b="1">
                <a:solidFill>
                  <a:srgbClr val="072428"/>
                </a:solidFill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rgbClr val="072428"/>
                </a:solidFill>
                <a:ea typeface="ＭＳ Ｐゴシック" panose="020B0600070205080204" pitchFamily="34" charset="-128"/>
              </a:rPr>
              <a:t>Keys to Success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72290DD-ED94-B161-E081-F25031B4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Your project shall include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An introduction--a brief description of your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Who? —stakeholders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What? —Purpose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When? —Timeline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Where? —Population or location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Why?—Need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How?—Implementation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Assessment and Evaluation—supporting data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Conclusion—impact on your stakeholders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D730EC22-8CF2-B74D-0902-24FE8EB25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34" y="228600"/>
            <a:ext cx="150258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4041E30-AB51-D2BA-FDFC-AE1AAA0B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1</a:t>
            </a:r>
            <a:r>
              <a:rPr lang="en-US" altLang="en-US" baseline="30000">
                <a:ea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</a:rPr>
              <a:t> THINGS 1</a:t>
            </a:r>
            <a:r>
              <a:rPr lang="en-US" altLang="en-US" baseline="30000">
                <a:ea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4329DAE1-D628-A81B-9F93-E2A27C41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marL="0" indent="0" algn="ctr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NIAAA Professional Development Academy</a:t>
            </a:r>
          </a:p>
          <a:p>
            <a:pPr marL="0" indent="0" algn="ctr">
              <a:buFont typeface="Wingdings 2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marL="0" indent="0" algn="ctr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Leadership Training Institute (LTI)</a:t>
            </a:r>
          </a:p>
          <a:p>
            <a:pPr marL="0" indent="0" algn="ctr">
              <a:buFont typeface="Wingdings 2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marL="0" indent="0" algn="ctr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Leadership Training Course (LTC)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A5E884-561E-30B2-76F1-C258938C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8382000" cy="3276600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Projects may vary in content or scope but not in dedication and commitment shown by its author.</a:t>
            </a:r>
          </a:p>
        </p:txBody>
      </p:sp>
      <p:pic>
        <p:nvPicPr>
          <p:cNvPr id="33794" name="Picture 1">
            <a:extLst>
              <a:ext uri="{FF2B5EF4-FFF2-40B4-BE49-F238E27FC236}">
                <a16:creationId xmlns:a16="http://schemas.microsoft.com/office/drawing/2014/main" id="{CC0282E0-2C07-4EB4-E1E1-BE8854A73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138" y="228600"/>
            <a:ext cx="1507524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29BB5E3-3D20-C0D0-161D-7CBE2FED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947738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Planning Projects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6F72EDB1-7CFF-BD7B-919E-9A47D83C3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981200"/>
            <a:ext cx="8229600" cy="43894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Experience shows that when projects are being planned, the task of establishing a sound basis for goals and objectives, and defining them properly, is not given sufficient attention.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Sustainability?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Difference in style and degree of difficulty—this depends on the type of project, but most are matters of choice.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9EBD2E8A-ED8B-D7AD-63D0-A40DEEFBA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691" y="190500"/>
            <a:ext cx="138395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321460E-93FC-ACAF-65C5-8C7F4B23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64" y="36021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A good project….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CECB7C6B-BABC-51EA-B5A1-48660944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905000"/>
            <a:ext cx="8229600" cy="4770438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Begins with a well organized development plan or blueprint.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 Will define and clarify all of the “hows”, and “whys” of your project.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These guidelines, established early, will accommodate change and lend your project a much greater chance of success and sustainability.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3C1D0145-B91C-6939-6124-FF97EEF1D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236" y="228600"/>
            <a:ext cx="13444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EED6AD-2464-0966-08F9-A8E6796301C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3810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4CFEAE-5264-7361-DE90-ACC750170E8A}"/>
              </a:ext>
            </a:extLst>
          </p:cNvPr>
          <p:cNvSpPr txBox="1"/>
          <p:nvPr/>
        </p:nvSpPr>
        <p:spPr>
          <a:xfrm>
            <a:off x="990600" y="1600200"/>
            <a:ext cx="7086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Assessment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Budget/Fundraising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Citizenship/Sportsmanship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Community Service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Leadership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Legal Issues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Management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Mentoring </a:t>
            </a:r>
          </a:p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Technology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11ABD-6B12-6485-D225-6676B67D1E17}"/>
              </a:ext>
            </a:extLst>
          </p:cNvPr>
          <p:cNvSpPr txBox="1"/>
          <p:nvPr/>
        </p:nvSpPr>
        <p:spPr>
          <a:xfrm>
            <a:off x="1600200" y="609600"/>
            <a:ext cx="5867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atin typeface="+mn-lt"/>
                <a:ea typeface="+mn-ea"/>
              </a:rPr>
              <a:t>Focus of Projects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F417B6C-A55E-3CA3-4CF0-2DA0869D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9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Let’s get started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A8EE5E2E-5292-DEC5-EB2C-CA3BCEF9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620000" cy="4389438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Write an introduction that focuses on the case of your project.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Define objectives and any deliverables (products).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List all the stakeholders.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Document your risks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Establish any costs and schedule estimates.</a:t>
            </a:r>
          </a:p>
        </p:txBody>
      </p:sp>
      <p:pic>
        <p:nvPicPr>
          <p:cNvPr id="38915" name="Picture 1">
            <a:extLst>
              <a:ext uri="{FF2B5EF4-FFF2-40B4-BE49-F238E27FC236}">
                <a16:creationId xmlns:a16="http://schemas.microsoft.com/office/drawing/2014/main" id="{67BD3BB9-63DA-3933-F981-640CE29C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88" y="190500"/>
            <a:ext cx="130487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A3D5-8442-A20C-B6D2-7E66C477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+mj-ea"/>
              </a:rPr>
              <a:t>NIAAA Certification Committee</a:t>
            </a:r>
            <a:br>
              <a:rPr lang="en-US" b="1" dirty="0">
                <a:solidFill>
                  <a:schemeClr val="tx1"/>
                </a:solidFill>
                <a:ea typeface="+mj-ea"/>
              </a:rPr>
            </a:br>
            <a:r>
              <a:rPr lang="en-US" b="1" dirty="0">
                <a:solidFill>
                  <a:schemeClr val="tx1"/>
                </a:solidFill>
                <a:ea typeface="+mj-ea"/>
              </a:rPr>
              <a:t>CMAA Readers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65E03CB-EA6F-7C7A-5831-FF534181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389438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Pete Shambo, CMAA, Penfield, NY,  </a:t>
            </a:r>
            <a:r>
              <a:rPr lang="en-US" altLang="en-US" sz="2400">
                <a:ea typeface="ＭＳ Ｐゴシック" panose="020B0600070205080204" pitchFamily="34" charset="-128"/>
                <a:hlinkClick r:id="rId2"/>
              </a:rPr>
              <a:t>pshambo@penfield.edu</a:t>
            </a:r>
            <a:r>
              <a:rPr lang="en-US" altLang="en-US" sz="2400">
                <a:ea typeface="ＭＳ Ｐゴシック" panose="020B0600070205080204" pitchFamily="34" charset="-128"/>
              </a:rPr>
              <a:t> 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Sheri Stice, CMAA, Houston, Texas, </a:t>
            </a:r>
            <a:r>
              <a:rPr lang="en-US" altLang="en-US" sz="2000">
                <a:ea typeface="ＭＳ Ｐゴシック" panose="020B0600070205080204" pitchFamily="34" charset="-128"/>
                <a:hlinkClick r:id="rId3"/>
              </a:rPr>
              <a:t>bsstice@sbcglobal.net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Ed Lockwood, CMAA, Bismarck, ND,  </a:t>
            </a:r>
            <a:r>
              <a:rPr lang="en-US" altLang="en-US" sz="2000">
                <a:ea typeface="ＭＳ Ｐゴシック" panose="020B0600070205080204" pitchFamily="34" charset="-128"/>
                <a:hlinkClick r:id="rId4"/>
              </a:rPr>
              <a:t>elockwood.el@gmail.com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Bruce Brown, CMAA, Uniontown, OH,  </a:t>
            </a:r>
            <a:r>
              <a:rPr lang="en-US" altLang="en-US" sz="2000">
                <a:ea typeface="ＭＳ Ｐゴシック" panose="020B0600070205080204" pitchFamily="34" charset="-128"/>
                <a:hlinkClick r:id="rId5"/>
              </a:rPr>
              <a:t>brownbruce@lakelocal.org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Todd Olson, CMAA, Fargo, ND,  </a:t>
            </a:r>
            <a:r>
              <a:rPr lang="en-US" altLang="en-US" sz="2000">
                <a:ea typeface="ＭＳ Ｐゴシック" panose="020B0600070205080204" pitchFamily="34" charset="-128"/>
                <a:hlinkClick r:id="rId6"/>
              </a:rPr>
              <a:t>Olsont1@fargo.k12.nd.us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Greg Smith, CMAA, Apple River, IL,  </a:t>
            </a:r>
            <a:r>
              <a:rPr lang="en-US" altLang="en-US" sz="2000">
                <a:ea typeface="ＭＳ Ｐゴシック" panose="020B0600070205080204" pitchFamily="34" charset="-128"/>
                <a:hlinkClick r:id="rId7"/>
              </a:rPr>
              <a:t>gsmith.wada@gmail.com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Vickie Nelms, CMAA, Clackamas, OR,  </a:t>
            </a:r>
            <a:r>
              <a:rPr lang="en-US" altLang="en-US" sz="2000">
                <a:ea typeface="ＭＳ Ｐゴシック" panose="020B0600070205080204" pitchFamily="34" charset="-128"/>
                <a:hlinkClick r:id="rId8"/>
              </a:rPr>
              <a:t>nelmsv@nclack.k12.or.us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Clayton Carter, CMAA, Wendover, UT,  </a:t>
            </a:r>
            <a:r>
              <a:rPr lang="en-US" altLang="en-US" sz="2000">
                <a:ea typeface="ＭＳ Ｐゴシック" panose="020B0600070205080204" pitchFamily="34" charset="-128"/>
                <a:hlinkClick r:id="rId9"/>
              </a:rPr>
              <a:t>ccarter@tooeleschools.org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Jake VonScherrer, CMAA, Turlock, CA,  </a:t>
            </a:r>
            <a:r>
              <a:rPr lang="en-US" altLang="en-US" sz="2000">
                <a:ea typeface="ＭＳ Ｐゴシック" panose="020B0600070205080204" pitchFamily="34" charset="-128"/>
                <a:hlinkClick r:id="rId10"/>
              </a:rPr>
              <a:t>jakestouchdown@gmail.com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C95B75E-F883-24BE-879D-C3302827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What is the </a:t>
            </a:r>
            <a:br>
              <a:rPr lang="en-US" altLang="en-US" sz="4400" dirty="0">
                <a:latin typeface="+mn-lt"/>
                <a:ea typeface="+mj-ea"/>
              </a:rPr>
            </a:br>
            <a:r>
              <a:rPr lang="en-US" altLang="en-US" sz="4400" dirty="0">
                <a:latin typeface="+mn-lt"/>
                <a:ea typeface="+mj-ea"/>
              </a:rPr>
              <a:t>NIAAA Certification Program?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E2EB114-EACD-4397-CEA5-468CDD98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057400"/>
            <a:ext cx="7848600" cy="42672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A voluntary professional service to athletic administrators based on the premises of continuing education, professional growth and program development in the vocation of interscholastic athletic administration. 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						-NIAAA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13B48E9-D4EF-DF02-23E1-F149E495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Why Get Certified??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C5B3962-015A-46B0-C558-E00F8E05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389438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3600">
                <a:solidFill>
                  <a:srgbClr val="FFFFFF"/>
                </a:solidFill>
                <a:ea typeface="ＭＳ Ｐゴシック" panose="020B0600070205080204" pitchFamily="34" charset="-128"/>
              </a:rPr>
              <a:t>The attainment of professional certification demonstrates the completion of a comprehensive plan for self-improvement that will enhance the ability of the athletic administrator to better serve the school, community and profession.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3600">
                <a:solidFill>
                  <a:srgbClr val="FFFFFF"/>
                </a:solidFill>
                <a:ea typeface="ＭＳ Ｐゴシック" panose="020B0600070205080204" pitchFamily="34" charset="-128"/>
              </a:rPr>
              <a:t>						-NIAAA </a:t>
            </a:r>
          </a:p>
          <a:p>
            <a:pPr marL="0" indent="0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F7EE-0FAA-D6F6-BE8B-66371B68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6000" u="sng" dirty="0">
                <a:latin typeface="+mn-lt"/>
                <a:ea typeface="+mj-ea"/>
              </a:rPr>
              <a:t>Motivation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8AF8158-748A-4054-71FA-C6FCCCA5A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2" charset="2"/>
              <a:buNone/>
            </a:pPr>
            <a:r>
              <a:rPr lang="en-US" altLang="en-US" sz="6000">
                <a:ea typeface="ＭＳ Ｐゴシック" panose="020B0600070205080204" pitchFamily="34" charset="-128"/>
              </a:rPr>
              <a:t>Intrinsic?</a:t>
            </a:r>
          </a:p>
          <a:p>
            <a:pPr marL="0" indent="0" algn="ctr">
              <a:buFont typeface="Wingdings 2" pitchFamily="2" charset="2"/>
              <a:buNone/>
            </a:pPr>
            <a:r>
              <a:rPr lang="en-US" altLang="en-US" sz="6000">
                <a:ea typeface="ＭＳ Ｐゴシック" panose="020B0600070205080204" pitchFamily="34" charset="-128"/>
              </a:rPr>
              <a:t>Extrinsic?</a:t>
            </a:r>
          </a:p>
          <a:p>
            <a:pPr marL="0" indent="0" algn="ctr">
              <a:buFont typeface="Wingdings 2" pitchFamily="2" charset="2"/>
              <a:buNone/>
            </a:pPr>
            <a:r>
              <a:rPr lang="en-US" altLang="en-US" sz="6000">
                <a:ea typeface="ＭＳ Ｐゴシック" panose="020B0600070205080204" pitchFamily="34" charset="-128"/>
              </a:rPr>
              <a:t>Both?</a:t>
            </a:r>
          </a:p>
          <a:p>
            <a:pPr marL="0" indent="0" algn="ctr">
              <a:buFont typeface="Wingdings 2" pitchFamily="2" charset="2"/>
              <a:buNone/>
            </a:pPr>
            <a:r>
              <a:rPr lang="en-US" altLang="en-US" sz="6000">
                <a:solidFill>
                  <a:srgbClr val="FFFF00"/>
                </a:solidFill>
                <a:ea typeface="ＭＳ Ｐゴシック" panose="020B0600070205080204" pitchFamily="34" charset="-128"/>
              </a:rPr>
              <a:t>What’s your reason?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9C3017D-4159-D889-BC1F-6FF270C3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ctr"/>
            <a:r>
              <a:rPr lang="en-US" altLang="en-US" sz="4400">
                <a:latin typeface="Constantia" panose="02030602050306030303" pitchFamily="18" charset="0"/>
                <a:ea typeface="ＭＳ Ｐゴシック" panose="020B0600070205080204" pitchFamily="34" charset="-128"/>
              </a:rPr>
              <a:t>CERTIFICATION BENEFITS</a:t>
            </a:r>
            <a:br>
              <a:rPr lang="en-US" altLang="en-US" sz="4400">
                <a:latin typeface="Constantia" panose="02030602050306030303" pitchFamily="18" charset="0"/>
                <a:ea typeface="ＭＳ Ｐゴシック" panose="020B0600070205080204" pitchFamily="34" charset="-128"/>
              </a:rPr>
            </a:br>
            <a:endParaRPr lang="en-US" altLang="en-US" sz="440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B01610F-FD54-7FC7-658B-CCCD97C4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389438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Develops a sense of personal and professional satisfaction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Demonstrates a commitment to excellence in the profession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Provides growth of professional knowledge and expertise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DE9871C-4D27-8032-C01D-6DCE0F97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4400" dirty="0">
                <a:latin typeface="+mn-lt"/>
                <a:ea typeface="+mj-ea"/>
              </a:rPr>
              <a:t>CERTIFICATION BENEFITS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333258D-943F-C8E2-C55E-AB07E40E4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r>
              <a:rPr lang="en-US" altLang="en-US" sz="3200">
                <a:solidFill>
                  <a:srgbClr val="FFFFFF"/>
                </a:solidFill>
                <a:ea typeface="ＭＳ Ｐゴシック" panose="020B0600070205080204" pitchFamily="34" charset="-128"/>
              </a:rPr>
              <a:t>Enhances the perception of the profession</a:t>
            </a:r>
          </a:p>
          <a:p>
            <a:r>
              <a:rPr lang="en-US" altLang="en-US" sz="3200">
                <a:solidFill>
                  <a:srgbClr val="FFFFFF"/>
                </a:solidFill>
                <a:ea typeface="ＭＳ Ｐゴシック" panose="020B0600070205080204" pitchFamily="34" charset="-128"/>
              </a:rPr>
              <a:t>Increases the potential for employment opportunities or incentives</a:t>
            </a:r>
          </a:p>
          <a:p>
            <a:r>
              <a:rPr lang="en-US" altLang="en-US" sz="3200">
                <a:solidFill>
                  <a:srgbClr val="FFFFFF"/>
                </a:solidFill>
                <a:ea typeface="ＭＳ Ｐゴシック" panose="020B0600070205080204" pitchFamily="34" charset="-128"/>
              </a:rPr>
              <a:t>Participation in a nationally registered certification program</a:t>
            </a:r>
          </a:p>
          <a:p>
            <a:r>
              <a:rPr lang="en-US" altLang="en-US" sz="3200">
                <a:solidFill>
                  <a:schemeClr val="bg1"/>
                </a:solidFill>
                <a:ea typeface="ＭＳ Ｐゴシック" panose="020B0600070205080204" pitchFamily="34" charset="-128"/>
              </a:rPr>
              <a:t>*Currently there is not certification requirement for AD’s in NYS.  In the future, this could be the vehicle.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3C2FB66-2AA8-CEEE-52DF-029B06CE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6000" dirty="0">
                <a:latin typeface="+mn-lt"/>
                <a:ea typeface="+mj-ea"/>
              </a:rPr>
              <a:t>Certifications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74B10EC-66BB-CB47-32B9-47840DAA3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Register Athletic Administrator (RAA)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Registered Middle School Athletic Administrator (RMSAA)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Certified Athletic Administrator (CAA)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Certified Master Athletic Administrator (CMAA)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F375-2E24-7112-CEA2-7E75034A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+mn-lt"/>
                <a:ea typeface="+mj-ea"/>
              </a:rPr>
              <a:t>38 Courses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53BD2F2-853D-2C9F-EDAF-C6DA6315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500 Level : Foundation (6)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600 Level: Operations &amp; Management (16)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700 Level:  Leadership (16)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*4 hours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1215</Words>
  <Application>Microsoft Macintosh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Calibri</vt:lpstr>
      <vt:lpstr>Constantia</vt:lpstr>
      <vt:lpstr>Wingdings 2</vt:lpstr>
      <vt:lpstr>Wingdings</vt:lpstr>
      <vt:lpstr>Flow</vt:lpstr>
      <vt:lpstr>NIAAA Certification 101: From RAA to CMAA Project</vt:lpstr>
      <vt:lpstr>1ST THINGS 1ST </vt:lpstr>
      <vt:lpstr>What is the  NIAAA Certification Program?</vt:lpstr>
      <vt:lpstr>Why Get Certified??</vt:lpstr>
      <vt:lpstr>Motivation</vt:lpstr>
      <vt:lpstr>CERTIFICATION BENEFITS </vt:lpstr>
      <vt:lpstr>CERTIFICATION BENEFITS</vt:lpstr>
      <vt:lpstr>Certifications</vt:lpstr>
      <vt:lpstr>38 Courses</vt:lpstr>
      <vt:lpstr>Registered Athletic Administrator  (RAA)</vt:lpstr>
      <vt:lpstr>Registered Middle School  Athletic Administrator (RMSAA)</vt:lpstr>
      <vt:lpstr>Certified Athletic Administrator                         (CAA)</vt:lpstr>
      <vt:lpstr>Certified Athletic Administrator                         (CAA)</vt:lpstr>
      <vt:lpstr>Provisional CAA</vt:lpstr>
      <vt:lpstr>Certified Master Athletic Administrator (CMAA)</vt:lpstr>
      <vt:lpstr>Would You Like to Teach?</vt:lpstr>
      <vt:lpstr>PowerPoint Presentation</vt:lpstr>
      <vt:lpstr>Where to take LTI Courses</vt:lpstr>
      <vt:lpstr>“THE PROJECT!” Keys to Success</vt:lpstr>
      <vt:lpstr>Projects may vary in content or scope but not in dedication and commitment shown by its author.</vt:lpstr>
      <vt:lpstr>Planning Projects</vt:lpstr>
      <vt:lpstr>A good project….</vt:lpstr>
      <vt:lpstr>PowerPoint Presentation</vt:lpstr>
      <vt:lpstr>PowerPoint Presentation</vt:lpstr>
      <vt:lpstr>Let’s get started…</vt:lpstr>
      <vt:lpstr>NIAAA Certification Committee CMAA Readers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6</dc:title>
  <dc:subject>&amp;lt;p&amp;gt;CMAA Project Development Sheri Stice, CMAA Certification Committee Chair Basic Requirements Attainment of CAA designation Approved Personal Data Form (PDF) Employed or retired from a school, school district, or state high school athletic/activities association in such a capacity that the administration of interscholast&amp;lt;/p&amp;gt;</dc:subject>
  <dc:creator>Kathy Caudill (CMS)</dc:creator>
  <dc:description>&amp;lt;p&amp;gt;CMAA Project Development Sheri Stice, CMAA Certification Committee Chair Basic Requirements Attainment of CAA designation Approved Personal Data Form (PDF) Employed or retired from a school, school district, or state high school athletic/activities association in such a capacity that the administration of interscholast&amp;lt;/p&amp;gt;</dc:description>
  <cp:lastModifiedBy>Alan Mallanda</cp:lastModifiedBy>
  <cp:revision>46</cp:revision>
  <dcterms:created xsi:type="dcterms:W3CDTF">2010-12-18T03:38:56Z</dcterms:created>
  <dcterms:modified xsi:type="dcterms:W3CDTF">2022-08-30T20:21:46Z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DownloadAsset.aspx?id=6283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>&amp;lt;p&amp;gt;CMAA Project Development Sheri Stice, CMAA Certification Committee Chair Basic Requirements Attainment of CAA designation Approved Personal Data Form (PDF) Employed or retired from a school, school district, or state high school athletic/activiti</vt:lpwstr>
  </property>
  <property fmtid="{D5CDD505-2E9C-101B-9397-08002B2CF9AE}" pid="8" name="EktExpiryType">
    <vt:i4>1</vt:i4>
  </property>
  <property fmtid="{D5CDD505-2E9C-101B-9397-08002B2CF9AE}" pid="9" name="EktDateCreated">
    <vt:filetime>2011-12-12T20:25:51Z</vt:filetime>
  </property>
  <property fmtid="{D5CDD505-2E9C-101B-9397-08002B2CF9AE}" pid="10" name="EktDateModified">
    <vt:filetime>2011-12-12T20:25:55Z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863232</vt:i4>
  </property>
  <property fmtid="{D5CDD505-2E9C-101B-9397-08002B2CF9AE}" pid="14" name="EktSearchable">
    <vt:i4>1</vt:i4>
  </property>
  <property fmtid="{D5CDD505-2E9C-101B-9397-08002B2CF9AE}" pid="15" name="EktEDescription">
    <vt:lpwstr>Summary &amp;lt;p&amp;gt;CMAA Project Development Sheri Stice, CMAA Certification Committee Chair Basic Requirements Attainment of CAA designation Approved Personal Data Form (PDF) Employed or retired from a school, school district, or state high school athletic/</vt:lpwstr>
  </property>
  <property fmtid="{D5CDD505-2E9C-101B-9397-08002B2CF9AE}" pid="16" name="EktViewable_by_Executive_Directors">
    <vt:bool>false</vt:bool>
  </property>
  <property fmtid="{D5CDD505-2E9C-101B-9397-08002B2CF9AE}" pid="17" name="EktViewable_by_NFHS_Staff">
    <vt:bool>false</vt:bool>
  </property>
  <property fmtid="{D5CDD505-2E9C-101B-9397-08002B2CF9AE}" pid="18" name="EktViewable_by_Members">
    <vt:bool>false</vt:bool>
  </property>
  <property fmtid="{D5CDD505-2E9C-101B-9397-08002B2CF9AE}" pid="19" name="EktBasketball">
    <vt:bool>false</vt:bool>
  </property>
  <property fmtid="{D5CDD505-2E9C-101B-9397-08002B2CF9AE}" pid="20" name="EktViewable_by_SalarySurvey">
    <vt:bool>false</vt:bool>
  </property>
  <property fmtid="{D5CDD505-2E9C-101B-9397-08002B2CF9AE}" pid="21" name="EktViewable_By_State_Staff">
    <vt:bool>false</vt:bool>
  </property>
</Properties>
</file>